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4" r:id="rId9"/>
    <p:sldId id="260" r:id="rId10"/>
    <p:sldId id="265" r:id="rId11"/>
    <p:sldId id="266" r:id="rId12"/>
    <p:sldId id="267" r:id="rId13"/>
    <p:sldId id="269" r:id="rId14"/>
    <p:sldId id="273" r:id="rId15"/>
    <p:sldId id="268" r:id="rId16"/>
    <p:sldId id="270" r:id="rId17"/>
    <p:sldId id="271" r:id="rId18"/>
    <p:sldId id="274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2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89663" autoAdjust="0"/>
  </p:normalViewPr>
  <p:slideViewPr>
    <p:cSldViewPr snapToGrid="0" snapToObjects="1">
      <p:cViewPr varScale="1">
        <p:scale>
          <a:sx n="136" d="100"/>
          <a:sy n="136" d="100"/>
        </p:scale>
        <p:origin x="498" y="126"/>
      </p:cViewPr>
      <p:guideLst>
        <p:guide orient="horz" pos="1620"/>
        <p:guide pos="32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DD31F-6953-4A9C-9B7B-B48EB4BC83AD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410BC-98F9-42A4-A905-B3ABA32D1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1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410BC-98F9-42A4-A905-B3ABA32D1D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59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168" y="1597819"/>
            <a:ext cx="8234832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18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11B4-7EFE-4F3B-88F4-063755BCA1AA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2806" y="1028699"/>
            <a:ext cx="2222412" cy="62385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27432" y="1028699"/>
            <a:ext cx="5486400" cy="40124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2806" y="1723466"/>
            <a:ext cx="2222412" cy="285174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164E-9B66-4ABB-9887-254E237DB3C1}" type="datetime1">
              <a:rPr lang="en-US" smtClean="0"/>
              <a:t>4/27/2023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DC08-78F6-4062-8DC0-4FA54D622118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EA89-AC24-45B1-BB76-6DEB05BBADE9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DD8-D082-4FBB-B5B5-DC8A0359028F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818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818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3D30-C7AB-40A0-916D-7391C219B537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1206" y="1200151"/>
            <a:ext cx="3810316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3922" y="1200151"/>
            <a:ext cx="3801296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9007C-12B4-4400-97D6-9CE794BF980B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069" y="1151335"/>
            <a:ext cx="3809287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0069" y="1631156"/>
            <a:ext cx="38092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E615-25B8-4E1C-8AA2-59E710CAE816}" type="datetime1">
              <a:rPr lang="en-US" smtClean="0"/>
              <a:t>4/27/2023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084763" y="1148899"/>
            <a:ext cx="3809287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084763" y="1628720"/>
            <a:ext cx="38092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DB48-E1DE-4D0A-B38B-4B4D0ECB81A0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CF19-9FE8-4404-848D-1742568A5B91}" type="datetime1">
              <a:rPr lang="en-US" smtClean="0"/>
              <a:t>4/27/2023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341" y="204787"/>
            <a:ext cx="3008313" cy="66839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3414" y="204788"/>
            <a:ext cx="471180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1341" y="1010298"/>
            <a:ext cx="3008313" cy="35843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077E-2F13-43CB-8291-89B60CF7867B}" type="datetime1">
              <a:rPr lang="en-US" smtClean="0"/>
              <a:t>4/27/2023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06" y="3600450"/>
            <a:ext cx="7764012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1206" y="187627"/>
            <a:ext cx="7764012" cy="3358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1206" y="4025503"/>
            <a:ext cx="7764012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E841-CDCF-458E-AFB9-3E6392FB47D8}" type="datetime1">
              <a:rPr lang="en-US" smtClean="0"/>
              <a:t>4/27/2023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64856" y="-1"/>
            <a:ext cx="8379144" cy="9237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09169" cy="5143500"/>
          </a:xfrm>
          <a:prstGeom prst="rect">
            <a:avLst/>
          </a:prstGeom>
          <a:gradFill flip="none" rotWithShape="1">
            <a:gsLst>
              <a:gs pos="26000">
                <a:schemeClr val="tx2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0070" y="141035"/>
            <a:ext cx="7735148" cy="659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070" y="923701"/>
            <a:ext cx="7735148" cy="3670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132" y="4767263"/>
            <a:ext cx="8160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4F9C51F-C4E0-428E-BD99-A6E47390D85D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41618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UA_Logo_reversed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2" y="181507"/>
            <a:ext cx="736665" cy="5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7" r:id="rId10"/>
    <p:sldLayoutId id="2147493465" r:id="rId11"/>
    <p:sldLayoutId id="2147493466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91" y="991366"/>
            <a:ext cx="7666383" cy="1749287"/>
          </a:xfrm>
        </p:spPr>
        <p:txBody>
          <a:bodyPr>
            <a:normAutofit/>
          </a:bodyPr>
          <a:lstStyle/>
          <a:p>
            <a:r>
              <a:rPr lang="en-US" sz="3200" b="0" i="0" dirty="0">
                <a:effectLst/>
              </a:rPr>
              <a:t>Smart-Insect Monitoring System Integration and Interaction via</a:t>
            </a:r>
            <a:br>
              <a:rPr lang="en-US" sz="3200" dirty="0"/>
            </a:br>
            <a:r>
              <a:rPr lang="en-US" sz="3200" b="0" i="0" dirty="0">
                <a:effectLst/>
              </a:rPr>
              <a:t>AI Cloud Deployment and GPT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21033" y="4170088"/>
            <a:ext cx="2054087" cy="5971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April 26, 2023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Thesis Defense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7C879A-E07F-4134-1AB1-0A4901A5C871}"/>
              </a:ext>
            </a:extLst>
          </p:cNvPr>
          <p:cNvCxnSpPr>
            <a:cxnSpLocks/>
          </p:cNvCxnSpPr>
          <p:nvPr/>
        </p:nvCxnSpPr>
        <p:spPr>
          <a:xfrm flipH="1">
            <a:off x="2005086" y="2840046"/>
            <a:ext cx="604299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5D75FCB3-9CB1-32E6-178C-9D9382C3B6E8}"/>
              </a:ext>
            </a:extLst>
          </p:cNvPr>
          <p:cNvSpPr txBox="1">
            <a:spLocks/>
          </p:cNvSpPr>
          <p:nvPr/>
        </p:nvSpPr>
        <p:spPr>
          <a:xfrm>
            <a:off x="1193391" y="3205514"/>
            <a:ext cx="4514982" cy="1205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Ahmed Moustafa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Under Supervision of Dr. Khoa Luu, CVIU Lab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Dept. of Computer Science, University of Arkansas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96CF18-F867-D3BF-2DE1-EFDA0162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1</a:t>
            </a:fld>
            <a:endParaRPr lang="en-US" dirty="0"/>
          </a:p>
        </p:txBody>
      </p:sp>
      <p:pic>
        <p:nvPicPr>
          <p:cNvPr id="9218" name="Picture 2" descr="National Science Foundation - Wikipedia">
            <a:extLst>
              <a:ext uri="{FF2B5EF4-FFF2-40B4-BE49-F238E27FC236}">
                <a16:creationId xmlns:a16="http://schemas.microsoft.com/office/drawing/2014/main" id="{9240A65C-1670-1D42-4242-9ED73EC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051" y="59450"/>
            <a:ext cx="789267" cy="7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0A129D9-6257-767E-8AC3-A566B574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33" y="127491"/>
            <a:ext cx="644565" cy="65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723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70" y="141035"/>
            <a:ext cx="7735148" cy="659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kern="1200" dirty="0">
                <a:latin typeface="+mj-lt"/>
                <a:ea typeface="+mj-ea"/>
                <a:cs typeface="+mj-cs"/>
              </a:rPr>
              <a:t>Database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1879D2-20AB-747D-42F3-2065BAF4B002}"/>
              </a:ext>
            </a:extLst>
          </p:cNvPr>
          <p:cNvSpPr txBox="1">
            <a:spLocks/>
          </p:cNvSpPr>
          <p:nvPr/>
        </p:nvSpPr>
        <p:spPr>
          <a:xfrm>
            <a:off x="1140070" y="1024104"/>
            <a:ext cx="7735148" cy="46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Google Cloud </a:t>
            </a:r>
            <a:r>
              <a:rPr lang="en-US" b="0" dirty="0" err="1"/>
              <a:t>Firestore</a:t>
            </a:r>
            <a:r>
              <a:rPr lang="en-US" b="0" dirty="0"/>
              <a:t>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C8A75D2-0691-99A9-F263-3A2CC98E1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04" y="2697335"/>
            <a:ext cx="2076450" cy="1924050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B48591-FE54-B974-0A5B-ED69D8CA7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000" y="1587600"/>
            <a:ext cx="5544898" cy="3076204"/>
          </a:xfrm>
          <a:prstGeom prst="rect">
            <a:avLst/>
          </a:prstGeom>
        </p:spPr>
      </p:pic>
      <p:pic>
        <p:nvPicPr>
          <p:cNvPr id="6146" name="Picture 2" descr="100,000 Users on Firebase Firestore | by Anthony Dito | Medium">
            <a:extLst>
              <a:ext uri="{FF2B5EF4-FFF2-40B4-BE49-F238E27FC236}">
                <a16:creationId xmlns:a16="http://schemas.microsoft.com/office/drawing/2014/main" id="{6F07BFBF-8797-50BA-D06A-F210A195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61" y="974417"/>
            <a:ext cx="1611137" cy="159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2C07CB-57A2-FB34-6BC6-88FE3B26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D42E0864-CCF6-808C-6E6A-AB323CC4F313}"/>
              </a:ext>
            </a:extLst>
          </p:cNvPr>
          <p:cNvSpPr txBox="1">
            <a:spLocks/>
          </p:cNvSpPr>
          <p:nvPr/>
        </p:nvSpPr>
        <p:spPr>
          <a:xfrm>
            <a:off x="94956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Project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52692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70" y="141035"/>
            <a:ext cx="7735148" cy="659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kern="1200" dirty="0">
                <a:latin typeface="+mj-lt"/>
                <a:ea typeface="+mj-ea"/>
                <a:cs typeface="+mj-cs"/>
              </a:rPr>
              <a:t>API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1879D2-20AB-747D-42F3-2065BAF4B002}"/>
              </a:ext>
            </a:extLst>
          </p:cNvPr>
          <p:cNvSpPr txBox="1">
            <a:spLocks/>
          </p:cNvSpPr>
          <p:nvPr/>
        </p:nvSpPr>
        <p:spPr>
          <a:xfrm>
            <a:off x="1140070" y="1024104"/>
            <a:ext cx="7735148" cy="911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Connect frontend, on-site machine, and the database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TypeScript, Express.js, Node.js, Firebase Functions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E8FD1E2-DD11-BE02-6385-E7332E079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631" y="1935480"/>
            <a:ext cx="2674503" cy="284988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854760-A823-F8EE-7D2C-B6891520F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26" y="2158562"/>
            <a:ext cx="3695045" cy="25429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8FCE1-21E2-2C96-22F2-73873082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54333C98-E3B0-04AA-8779-CB988F165148}"/>
              </a:ext>
            </a:extLst>
          </p:cNvPr>
          <p:cNvSpPr txBox="1">
            <a:spLocks/>
          </p:cNvSpPr>
          <p:nvPr/>
        </p:nvSpPr>
        <p:spPr>
          <a:xfrm>
            <a:off x="94956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Project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7127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69" y="995752"/>
            <a:ext cx="3793456" cy="344811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Intuitive UI to monitor insect detections &amp; classifications daily and review individual detection instances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TypeScript, React, Node.js. Recharts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Deployed on Netlify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64267EEE-0DD6-A0EE-CDB6-AF105640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827" y="990245"/>
            <a:ext cx="3467647" cy="40122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E9D6E7-FD04-3A25-BA2D-CDB79989A5CE}"/>
              </a:ext>
            </a:extLst>
          </p:cNvPr>
          <p:cNvCxnSpPr/>
          <p:nvPr/>
        </p:nvCxnSpPr>
        <p:spPr>
          <a:xfrm>
            <a:off x="1728194" y="2637360"/>
            <a:ext cx="206733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6B5DB-5685-A431-D786-C3FF6C39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8110F733-AB91-8ADE-29D5-4EC84265CF1D}"/>
              </a:ext>
            </a:extLst>
          </p:cNvPr>
          <p:cNvSpPr txBox="1">
            <a:spLocks/>
          </p:cNvSpPr>
          <p:nvPr/>
        </p:nvSpPr>
        <p:spPr>
          <a:xfrm>
            <a:off x="94956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Project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8153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AI Chat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939698"/>
            <a:ext cx="7735148" cy="20955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 err="1"/>
              <a:t>OpenAI’s</a:t>
            </a:r>
            <a:r>
              <a:rPr lang="en-US" sz="2000" dirty="0"/>
              <a:t> GPT-3.5 API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Prompt engineering experimentation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Narrow scope of model’s responses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Promote relevant conversations</a:t>
            </a:r>
          </a:p>
        </p:txBody>
      </p:sp>
      <p:pic>
        <p:nvPicPr>
          <p:cNvPr id="5" name="Picture 4" descr="Text, chat or text message&#10;&#10;Description automatically generated">
            <a:extLst>
              <a:ext uri="{FF2B5EF4-FFF2-40B4-BE49-F238E27FC236}">
                <a16:creationId xmlns:a16="http://schemas.microsoft.com/office/drawing/2014/main" id="{42C57B5A-1DBE-C4DE-BFAF-117DC529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30" y="1386840"/>
            <a:ext cx="2860488" cy="317505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1E9AFA2-74B6-B376-CCAF-F8EBB932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70" y="3035278"/>
            <a:ext cx="4438341" cy="11685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8DA93C-72C6-5C0F-F724-0615DB84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6603E7A-4571-7A0A-E997-3EFB6188BFD6}"/>
              </a:ext>
            </a:extLst>
          </p:cNvPr>
          <p:cNvSpPr txBox="1">
            <a:spLocks/>
          </p:cNvSpPr>
          <p:nvPr/>
        </p:nvSpPr>
        <p:spPr>
          <a:xfrm>
            <a:off x="94956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Project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159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1082873"/>
            <a:ext cx="4093112" cy="319060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Integration of GPT-4 model for enhanced discussion complexity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Refine prompt engineering for relevant and accurate AI responses to evolving agricultural practices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Set up multi-machine data retrieval per user</a:t>
            </a:r>
          </a:p>
        </p:txBody>
      </p:sp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7EA3279-BA13-E24E-B01A-5B5E0A57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522" y="1732720"/>
            <a:ext cx="3427696" cy="18909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7CEAE-39EF-C42B-F655-EEB444F9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5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69" y="1217565"/>
            <a:ext cx="5950047" cy="270836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Huge thank you to: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/>
              <a:t>University of Arkansas Honors Program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/>
              <a:t>Dr. Khoa Luu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/>
              <a:t>Thanh-Dat Truong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1800" dirty="0"/>
              <a:t>The defense committee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5E38C-DAEF-BD76-7D23-0298C62C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4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939698"/>
            <a:ext cx="7735148" cy="163205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U.S. Farms alone generate $164.7 billion annually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Pest management can cost “~34% of a farmer’s variable crop production costs”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Traditional pesticide use has many risks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8312BD-BDFA-0685-E1E2-67376CA1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70" y="2492217"/>
            <a:ext cx="4117730" cy="22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590C83-1FC5-89A5-F1BF-9A519B0A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820" y="2571750"/>
            <a:ext cx="3134360" cy="21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9F065-16FF-AFDE-56BE-F7C8C3D8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0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70" y="141035"/>
            <a:ext cx="7735148" cy="6599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1206" y="1301451"/>
            <a:ext cx="4428534" cy="33831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Deploy AI models to assist farmers in their IPM plans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Reduce time spent on identification and monitoring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Enable access to expert level information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Integrate on-site bug system with user-facing application </a:t>
            </a:r>
          </a:p>
        </p:txBody>
      </p:sp>
      <p:pic>
        <p:nvPicPr>
          <p:cNvPr id="2050" name="Picture 2" descr="EPA Region 7 Partners with University of Kansas Health System to Promote  Safer Management of Bed Bugs and Other Pests at Health Care Facilities | US  EPA">
            <a:extLst>
              <a:ext uri="{FF2B5EF4-FFF2-40B4-BE49-F238E27FC236}">
                <a16:creationId xmlns:a16="http://schemas.microsoft.com/office/drawing/2014/main" id="{BBDDECB6-A51F-4519-C50E-9D4CAFEC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3760" y="1358355"/>
            <a:ext cx="3181458" cy="307806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5BD4B-A50A-C614-2B3C-65B1D914BBE9}"/>
              </a:ext>
            </a:extLst>
          </p:cNvPr>
          <p:cNvCxnSpPr/>
          <p:nvPr/>
        </p:nvCxnSpPr>
        <p:spPr>
          <a:xfrm>
            <a:off x="2206487" y="3531704"/>
            <a:ext cx="206733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D8BF1-C9FC-7283-2B47-8F208574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7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70" y="141035"/>
            <a:ext cx="7735148" cy="6599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0" y="1310118"/>
            <a:ext cx="4428534" cy="30780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Automated farm management systems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Greenhouse insect detection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UAV pest detection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Support tool that uses chatbot recommendations for crop diseases</a:t>
            </a:r>
          </a:p>
        </p:txBody>
      </p:sp>
      <p:pic>
        <p:nvPicPr>
          <p:cNvPr id="5" name="Picture 4" descr="A drone flying over a field&#10;&#10;Description automatically generated with medium confidence">
            <a:extLst>
              <a:ext uri="{FF2B5EF4-FFF2-40B4-BE49-F238E27FC236}">
                <a16:creationId xmlns:a16="http://schemas.microsoft.com/office/drawing/2014/main" id="{BF4F5DC4-E77F-140F-B5FD-5E1F9618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10" y="1025939"/>
            <a:ext cx="2753750" cy="1823210"/>
          </a:xfrm>
          <a:prstGeom prst="rect">
            <a:avLst/>
          </a:prstGeom>
        </p:spPr>
      </p:pic>
      <p:pic>
        <p:nvPicPr>
          <p:cNvPr id="3074" name="Picture 2" descr="Mengenal Aplikasi Dr. Tania: Identifikasi Penyakit Tanaman Secara Otomatis  - Agrozine">
            <a:extLst>
              <a:ext uri="{FF2B5EF4-FFF2-40B4-BE49-F238E27FC236}">
                <a16:creationId xmlns:a16="http://schemas.microsoft.com/office/drawing/2014/main" id="{567E6E1C-A43C-A973-448D-D48174A2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15" y="3074066"/>
            <a:ext cx="1920240" cy="192024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7BB50-1A60-6300-1892-18DF2659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5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1443-2549-A00D-0BF9-9D7EDDF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818" y="1693094"/>
            <a:ext cx="7772400" cy="1757311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44968-5668-AC39-7B95-5E4E6C7C2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6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939698"/>
            <a:ext cx="4613030" cy="390662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Layers &amp; Attention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Multi-layered encoder-decoder architecture with self-attention mechanism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Focus on relevant parts of the input sequence while processing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Positional Encoding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Injects positional information into input sequences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Distinguish the order of words (self-attention mechanism lacks inherent order awareness)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6D8979-4083-CD27-77CB-C1AC125B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43" y="1242060"/>
            <a:ext cx="2362175" cy="33223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3E9-E7EF-AFED-310D-81B20F01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3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Bug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1163569"/>
            <a:ext cx="7735148" cy="12601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2,205 annotated image dataset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Detection Transformer (DETR) for insect detection model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Vision Transformer for insect classification model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DEECA2E-07E2-BE97-4238-28762F90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49" y="2571750"/>
            <a:ext cx="4195173" cy="2001168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A5C30ED-3E64-FCF4-B920-8182EE79B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14" t="1326" r="32489" b="41623"/>
          <a:stretch/>
        </p:blipFill>
        <p:spPr>
          <a:xfrm>
            <a:off x="5804765" y="2723544"/>
            <a:ext cx="3011259" cy="1697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B14C28-D0F1-C6E4-C115-E0763CC7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3FDF4ACA-12E4-5230-EB4F-226D4CFEF041}"/>
              </a:ext>
            </a:extLst>
          </p:cNvPr>
          <p:cNvSpPr txBox="1">
            <a:spLocks/>
          </p:cNvSpPr>
          <p:nvPr/>
        </p:nvSpPr>
        <p:spPr>
          <a:xfrm>
            <a:off x="949569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Project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687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F3A9-E2B1-26A0-D462-B95F8A8D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Generative Pretrained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E9D-29E9-1920-EF75-365AB352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70" y="1012764"/>
            <a:ext cx="7569590" cy="175778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GPT is a groundbreaking large language model (LLM)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Unsupervised pre-training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Supervised fine-tuning</a:t>
            </a:r>
          </a:p>
        </p:txBody>
      </p:sp>
      <p:pic>
        <p:nvPicPr>
          <p:cNvPr id="5122" name="Picture 2" descr="few-shot-performance">
            <a:extLst>
              <a:ext uri="{FF2B5EF4-FFF2-40B4-BE49-F238E27FC236}">
                <a16:creationId xmlns:a16="http://schemas.microsoft.com/office/drawing/2014/main" id="{031BDCA7-97F7-0E3F-3B62-6871ACFA3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467" y="2508448"/>
            <a:ext cx="3489751" cy="22170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4F86697-F089-0431-759E-96FEBE78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58" y="2533239"/>
            <a:ext cx="3455307" cy="191522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4FFB85-3BB1-43F2-F003-5C9791ADCD13}"/>
              </a:ext>
            </a:extLst>
          </p:cNvPr>
          <p:cNvSpPr txBox="1"/>
          <p:nvPr/>
        </p:nvSpPr>
        <p:spPr>
          <a:xfrm>
            <a:off x="1535115" y="4454222"/>
            <a:ext cx="3455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Transformer Multi-head attention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F341D-2EAC-5101-8100-2BAB9DDB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4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1443-2549-A00D-0BF9-9D7EDDF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818" y="1693094"/>
            <a:ext cx="7772400" cy="1757311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0" dirty="0"/>
              <a:t>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6EA59-9629-5188-C7ED-ED61137A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2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kansas">
      <a:dk1>
        <a:srgbClr val="000000"/>
      </a:dk1>
      <a:lt1>
        <a:srgbClr val="FFFFFF"/>
      </a:lt1>
      <a:dk2>
        <a:srgbClr val="9D2235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904955"/>
      </a:accent6>
      <a:hlink>
        <a:srgbClr val="808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886</TotalTime>
  <Words>358</Words>
  <Application>Microsoft Office PowerPoint</Application>
  <PresentationFormat>On-screen Show (16:9)</PresentationFormat>
  <Paragraphs>87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Smart-Insect Monitoring System Integration and Interaction via AI Cloud Deployment and GPT</vt:lpstr>
      <vt:lpstr>Motivation</vt:lpstr>
      <vt:lpstr>Introduction</vt:lpstr>
      <vt:lpstr>Related Works</vt:lpstr>
      <vt:lpstr>Background</vt:lpstr>
      <vt:lpstr>Transformers</vt:lpstr>
      <vt:lpstr>Bug System</vt:lpstr>
      <vt:lpstr>Generative Pretrained Transformer</vt:lpstr>
      <vt:lpstr>IMPLEMENTATION</vt:lpstr>
      <vt:lpstr>Database</vt:lpstr>
      <vt:lpstr>API</vt:lpstr>
      <vt:lpstr>Frontend</vt:lpstr>
      <vt:lpstr>AI Chat Feature</vt:lpstr>
      <vt:lpstr>Future Work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Ahmed Moustafa</cp:lastModifiedBy>
  <cp:revision>45</cp:revision>
  <dcterms:created xsi:type="dcterms:W3CDTF">2010-04-12T23:12:02Z</dcterms:created>
  <dcterms:modified xsi:type="dcterms:W3CDTF">2023-04-27T05:59:29Z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